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57" r:id="rId3"/>
    <p:sldId id="258" r:id="rId4"/>
    <p:sldId id="259" r:id="rId5"/>
    <p:sldId id="260" r:id="rId6"/>
    <p:sldId id="261" r:id="rId7"/>
    <p:sldId id="262" r:id="rId8"/>
    <p:sldId id="263" r:id="rId9"/>
    <p:sldId id="264" r:id="rId10"/>
    <p:sldId id="265" r:id="rId11"/>
    <p:sldId id="266" r:id="rId12"/>
    <p:sldId id="289"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0" r:id="rId36"/>
  </p:sldIdLst>
  <p:sldSz cx="9144000" cy="6858000" type="screen4x3"/>
  <p:notesSz cx="7010400" cy="92964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E"/>
    <a:srgbClr val="EC4B2F"/>
    <a:srgbClr val="000000"/>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showGuides="1">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F1A4A96-82D9-489B-915B-218BDB102403}" type="datetimeFigureOut">
              <a:rPr lang="nl-BE" smtClean="0"/>
              <a:pPr/>
              <a:t>22/10/2015</a:t>
            </a:fld>
            <a:endParaRPr lang="nl-BE"/>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45122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1925427-6E8A-463A-9752-7D22F5CAF14A}" type="datetimeFigureOut">
              <a:rPr lang="nl-BE" smtClean="0"/>
              <a:pPr/>
              <a:t>22/10/2015</a:t>
            </a:fld>
            <a:endParaRPr lang="nl-BE"/>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BE"/>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840520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smtClean="0"/>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smtClean="0"/>
              <a:t>cultuursensitief hulpverlenen</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smtClean="0"/>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smtClean="0"/>
              <a:t>cultuursensitief hulpverlenen</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sp>
        <p:nvSpPr>
          <p:cNvPr id="7" name="Title 6"/>
          <p:cNvSpPr>
            <a:spLocks noGrp="1"/>
          </p:cNvSpPr>
          <p:nvPr>
            <p:ph type="title"/>
          </p:nvPr>
        </p:nvSpPr>
        <p:spPr/>
        <p:txBody>
          <a:bodyPr lIns="360000" tIns="180000" rIns="360000" bIns="144000"/>
          <a:lstStyle/>
          <a:p>
            <a:r>
              <a:rPr lang="nl-NL" smtClean="0"/>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smtClean="0"/>
              <a:t>cultuursensitief hulpverlenen</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smtClean="0"/>
              <a:t>cultuursensitief hulpverlenen</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smtClean="0"/>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smtClean="0"/>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smtClean="0"/>
              <a:t>cultuursensitief hulpverlenen</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smtClean="0"/>
              <a:t>cultuursensitief hulpverlenen</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smtClean="0"/>
              <a:t>cultuursensitief hulpverlenen</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smtClean="0"/>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smtClean="0"/>
              <a:t>cultuursensitief hulpverlenen</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smtClean="0"/>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9"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Lst>
  <p:hf hd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lU_vXPlbul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facebook.com/ikkomvanve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23 </a:t>
            </a:r>
            <a:r>
              <a:rPr lang="en-US" dirty="0" err="1" smtClean="0"/>
              <a:t>oktober</a:t>
            </a:r>
            <a:r>
              <a:rPr lang="en-US" dirty="0" smtClean="0"/>
              <a:t> 2015</a:t>
            </a:r>
            <a:endParaRPr lang="en-US" dirty="0"/>
          </a:p>
        </p:txBody>
      </p:sp>
      <p:sp>
        <p:nvSpPr>
          <p:cNvPr id="3" name="Title 2"/>
          <p:cNvSpPr>
            <a:spLocks noGrp="1"/>
          </p:cNvSpPr>
          <p:nvPr>
            <p:ph type="title"/>
          </p:nvPr>
        </p:nvSpPr>
        <p:spPr/>
        <p:txBody>
          <a:bodyPr/>
          <a:lstStyle/>
          <a:p>
            <a:r>
              <a:rPr lang="en-US" dirty="0" err="1" smtClean="0"/>
              <a:t>Cultuursensitief</a:t>
            </a:r>
            <a:r>
              <a:rPr lang="en-US" dirty="0" smtClean="0"/>
              <a:t> </a:t>
            </a:r>
            <a:r>
              <a:rPr lang="en-US" dirty="0" err="1" smtClean="0"/>
              <a:t>hulpverlenen</a:t>
            </a:r>
            <a:endParaRPr lang="en-US" dirty="0"/>
          </a:p>
        </p:txBody>
      </p:sp>
      <p:sp>
        <p:nvSpPr>
          <p:cNvPr id="4" name="Footer Placeholder 3"/>
          <p:cNvSpPr>
            <a:spLocks noGrp="1"/>
          </p:cNvSpPr>
          <p:nvPr>
            <p:ph type="ftr" sz="quarter" idx="12"/>
          </p:nvPr>
        </p:nvSpPr>
        <p:spPr/>
        <p:txBody>
          <a:bodyPr/>
          <a:lstStyle/>
          <a:p>
            <a:r>
              <a:rPr lang="nl-BE" smtClean="0"/>
              <a:t>cultuursensitief hulpverlenen</a:t>
            </a:r>
            <a:endParaRPr lang="nl-BE"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Aandacht voor de specifieke leefwereld</a:t>
            </a:r>
          </a:p>
          <a:p>
            <a:r>
              <a:rPr lang="nl-BE" dirty="0" smtClean="0"/>
              <a:t>Inzicht in de werking van verschil</a:t>
            </a:r>
          </a:p>
          <a:p>
            <a:r>
              <a:rPr lang="nl-BE" dirty="0" smtClean="0"/>
              <a:t>Kritisch zijn voor de samenleving</a:t>
            </a:r>
          </a:p>
          <a:p>
            <a:pPr marL="0" indent="0">
              <a:buNone/>
            </a:pPr>
            <a:endParaRPr lang="nl-BE" dirty="0"/>
          </a:p>
          <a:p>
            <a:pPr marL="0" indent="0">
              <a:buNone/>
            </a:pPr>
            <a:endParaRPr lang="nl-BE" dirty="0"/>
          </a:p>
        </p:txBody>
      </p:sp>
      <p:sp>
        <p:nvSpPr>
          <p:cNvPr id="3" name="Titel 2"/>
          <p:cNvSpPr>
            <a:spLocks noGrp="1"/>
          </p:cNvSpPr>
          <p:nvPr>
            <p:ph type="title"/>
          </p:nvPr>
        </p:nvSpPr>
        <p:spPr/>
        <p:txBody>
          <a:bodyPr/>
          <a:lstStyle/>
          <a:p>
            <a:r>
              <a:rPr lang="nl-BE" dirty="0" smtClean="0"/>
              <a:t>Nieuw materiaal voor de gereedschapskoffer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10</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92604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dirty="0" smtClean="0"/>
              <a:t>De impact van migratie:</a:t>
            </a:r>
          </a:p>
          <a:p>
            <a:pPr marL="0" indent="0">
              <a:buNone/>
            </a:pPr>
            <a:r>
              <a:rPr lang="nl-BE" sz="2400" dirty="0" smtClean="0"/>
              <a:t>Migratie brengt bijna altijd </a:t>
            </a:r>
            <a:r>
              <a:rPr lang="nl-BE" sz="2400" b="1" dirty="0" smtClean="0">
                <a:solidFill>
                  <a:srgbClr val="FF0000"/>
                </a:solidFill>
              </a:rPr>
              <a:t>migratiepijn</a:t>
            </a:r>
            <a:r>
              <a:rPr lang="nl-BE" sz="2400" dirty="0" smtClean="0"/>
              <a:t> met zich mee. Zowel bij gedwongen migratie als bij migratie uit vrije keuze, laten mensen dierbaren achter en bekende, vanzelfsprekende manieren van leven</a:t>
            </a:r>
            <a:r>
              <a:rPr lang="nl-BE" sz="2400" i="1" dirty="0" smtClean="0"/>
              <a:t>.</a:t>
            </a:r>
          </a:p>
          <a:p>
            <a:pPr marL="0" indent="0">
              <a:buNone/>
            </a:pPr>
            <a:r>
              <a:rPr lang="nl-BE" sz="1800" u="sng" dirty="0">
                <a:hlinkClick r:id="rId2"/>
              </a:rPr>
              <a:t>https://</a:t>
            </a:r>
            <a:r>
              <a:rPr lang="nl-BE" sz="1800" u="sng" dirty="0" smtClean="0">
                <a:hlinkClick r:id="rId2"/>
              </a:rPr>
              <a:t>www.youtube.com/watch?v=lU_vXPlbulM</a:t>
            </a:r>
            <a:endParaRPr lang="nl-BE" sz="1800" u="sng" dirty="0" smtClean="0"/>
          </a:p>
          <a:p>
            <a:pPr marL="0" indent="0">
              <a:buNone/>
            </a:pPr>
            <a:endParaRPr lang="nl-BE" sz="2600" dirty="0" smtClean="0"/>
          </a:p>
          <a:p>
            <a:pPr marL="0" indent="0">
              <a:buNone/>
            </a:pPr>
            <a:endParaRPr lang="nl-BE" b="1" dirty="0" smtClean="0"/>
          </a:p>
          <a:p>
            <a:pPr marL="0" indent="0">
              <a:buNone/>
            </a:pPr>
            <a:endParaRPr lang="nl-BE" dirty="0" smtClean="0"/>
          </a:p>
          <a:p>
            <a:pPr marL="0" indent="0">
              <a:buNone/>
            </a:pPr>
            <a:endParaRPr lang="nl-BE" dirty="0"/>
          </a:p>
        </p:txBody>
      </p:sp>
      <p:sp>
        <p:nvSpPr>
          <p:cNvPr id="3" name="Titel 2"/>
          <p:cNvSpPr>
            <a:spLocks noGrp="1"/>
          </p:cNvSpPr>
          <p:nvPr>
            <p:ph type="title"/>
          </p:nvPr>
        </p:nvSpPr>
        <p:spPr/>
        <p:txBody>
          <a:bodyPr/>
          <a:lstStyle/>
          <a:p>
            <a:r>
              <a:rPr lang="nl-BE" dirty="0" smtClean="0"/>
              <a:t>Aandacht voor de specifieke  leefwereld</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11</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8451584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lvl="0"/>
            <a:r>
              <a:rPr lang="nl-BE" dirty="0" smtClean="0"/>
              <a:t>Stressvolle aanpassingsprocessen:</a:t>
            </a:r>
            <a:endParaRPr lang="nl-BE" dirty="0"/>
          </a:p>
          <a:p>
            <a:pPr marL="0" lvl="0" indent="0">
              <a:buNone/>
            </a:pPr>
            <a:r>
              <a:rPr lang="nl-BE" sz="2000" b="1" dirty="0" smtClean="0">
                <a:solidFill>
                  <a:srgbClr val="FF0000"/>
                </a:solidFill>
              </a:rPr>
              <a:t>Acculturatie</a:t>
            </a:r>
            <a:r>
              <a:rPr lang="nl-BE" sz="2000" dirty="0"/>
              <a:t>: de aanpassing aan een vreemde cultuur door een persoon wiens socialisatie in een andere cultuur gebeurde. Migranten staan voor de opdracht om de referentiekaders van verschillende groepen te integreren en tegenstellingen te overstijgen. </a:t>
            </a:r>
          </a:p>
          <a:p>
            <a:pPr marL="0" lvl="0" indent="0">
              <a:buNone/>
            </a:pPr>
            <a:r>
              <a:rPr lang="nl-BE" sz="2000" dirty="0"/>
              <a:t>Migrantenjongeren hebben vaak het gevoel tussen 2 culturen te leven. Dit vraagt veel inspanningen en de draaglast bij hen mag niet onderschat worden. Acculturatie kan ook zeer krachtig werken! Heel wat jongeren vinden een manier om in de verschillende leefwerelden te functioneren. Dit is een belangrijk talent en een grote kracht van</a:t>
            </a:r>
            <a:r>
              <a:rPr lang="nl-BE" sz="1900" dirty="0"/>
              <a:t> de nieuwe generaties jongeren met een migratieachtergrond!</a:t>
            </a:r>
          </a:p>
          <a:p>
            <a:pPr marL="0" indent="0">
              <a:buNone/>
            </a:pPr>
            <a:endParaRPr lang="nl-BE" dirty="0"/>
          </a:p>
        </p:txBody>
      </p:sp>
      <p:sp>
        <p:nvSpPr>
          <p:cNvPr id="3" name="Titel 2"/>
          <p:cNvSpPr>
            <a:spLocks noGrp="1"/>
          </p:cNvSpPr>
          <p:nvPr>
            <p:ph type="title"/>
          </p:nvPr>
        </p:nvSpPr>
        <p:spPr/>
        <p:txBody>
          <a:bodyPr/>
          <a:lstStyle/>
          <a:p>
            <a:r>
              <a:rPr lang="nl-BE" dirty="0" smtClean="0"/>
              <a:t>Aandacht voor de specifieke leefwereld</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12</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971004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dirty="0" smtClean="0"/>
              <a:t>De impact van armoede:</a:t>
            </a:r>
          </a:p>
          <a:p>
            <a:pPr marL="0" indent="0">
              <a:buNone/>
            </a:pPr>
            <a:r>
              <a:rPr lang="nl-BE" sz="2000" dirty="0" smtClean="0"/>
              <a:t>Mensen in armoede hebben weinig macht om hun eigen leven vorm te geven en krijgen weinig erkenning voor wie ze zijn. Migratie maakt het extra moeilijk om zich staande te houden. Veel migranten koesteren een sterk wantrouwen ten aanzien van het aanbod van hulpverlening en het sociaal werk. Inzetten op een warm onthaal en ruimte en tijd om een vertrouwensrelatie op te bouwen, zijn belangrijk.</a:t>
            </a:r>
          </a:p>
          <a:p>
            <a:pPr lvl="0"/>
            <a:r>
              <a:rPr lang="nl-BE" dirty="0"/>
              <a:t>De impact van discriminatie:</a:t>
            </a:r>
          </a:p>
          <a:p>
            <a:pPr marL="0" indent="0">
              <a:buNone/>
            </a:pPr>
            <a:r>
              <a:rPr lang="nl-BE" sz="2000" dirty="0" smtClean="0"/>
              <a:t>Er </a:t>
            </a:r>
            <a:r>
              <a:rPr lang="nl-BE" sz="2000" dirty="0"/>
              <a:t>is sprake van discriminatie op het werk, in de uitzendsector, in het onderwijs, op de woningmarkt,… . Discriminatie is een remmende factor in de </a:t>
            </a:r>
            <a:r>
              <a:rPr lang="nl-BE" sz="2000" dirty="0" err="1"/>
              <a:t>sociaal-economische</a:t>
            </a:r>
            <a:r>
              <a:rPr lang="nl-BE" sz="2000" dirty="0"/>
              <a:t> integratie van groepen met een andere herkomst.</a:t>
            </a:r>
          </a:p>
          <a:p>
            <a:pPr marL="0" indent="0">
              <a:buNone/>
            </a:pPr>
            <a:endParaRPr lang="nl-BE" sz="2000" dirty="0" smtClean="0"/>
          </a:p>
        </p:txBody>
      </p:sp>
      <p:sp>
        <p:nvSpPr>
          <p:cNvPr id="3" name="Titel 2"/>
          <p:cNvSpPr>
            <a:spLocks noGrp="1"/>
          </p:cNvSpPr>
          <p:nvPr>
            <p:ph type="title"/>
          </p:nvPr>
        </p:nvSpPr>
        <p:spPr/>
        <p:txBody>
          <a:bodyPr/>
          <a:lstStyle/>
          <a:p>
            <a:r>
              <a:rPr lang="nl-BE" dirty="0" smtClean="0"/>
              <a:t>Aandacht voor de specifieke leefwereld</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13</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51097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BE" dirty="0" smtClean="0"/>
              <a:t>Verschillen in de maatschappelijke positie tussen hulpverlener en hulpvrager</a:t>
            </a:r>
          </a:p>
          <a:p>
            <a:r>
              <a:rPr lang="nl-BE" dirty="0" smtClean="0"/>
              <a:t>Verschillen in culturele referentiekaders</a:t>
            </a:r>
          </a:p>
          <a:p>
            <a:pPr marL="0" indent="0">
              <a:buNone/>
            </a:pPr>
            <a:endParaRPr lang="nl-BE" dirty="0"/>
          </a:p>
          <a:p>
            <a:pPr marL="0" indent="0">
              <a:buNone/>
            </a:pPr>
            <a:r>
              <a:rPr lang="nl-BE" dirty="0" smtClean="0"/>
              <a:t>Effectief sociaal werk vraagt inzicht in de negatieve effecten van die verschillen om ze te kunnen opvangen en omkeren en kwaliteitsvolle hulpverlening op maat te realiseren.</a:t>
            </a:r>
            <a:endParaRPr lang="nl-BE" dirty="0"/>
          </a:p>
        </p:txBody>
      </p:sp>
      <p:sp>
        <p:nvSpPr>
          <p:cNvPr id="3" name="Titel 2"/>
          <p:cNvSpPr>
            <a:spLocks noGrp="1"/>
          </p:cNvSpPr>
          <p:nvPr>
            <p:ph type="title"/>
          </p:nvPr>
        </p:nvSpPr>
        <p:spPr/>
        <p:txBody>
          <a:bodyPr/>
          <a:lstStyle/>
          <a:p>
            <a:r>
              <a:rPr lang="nl-BE" dirty="0" smtClean="0"/>
              <a:t>Inzicht in de werking van verschil</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14</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44574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smtClean="0"/>
              <a:t>Wie tot een dominante groep in de samenleving behoort, ervaart het eigen gedrag en de eigen betekenissen als objectief, normaal en neutraal.</a:t>
            </a:r>
          </a:p>
          <a:p>
            <a:r>
              <a:rPr lang="nl-BE" dirty="0" smtClean="0"/>
              <a:t>Wie tot een minderheidsgroep behoort, moet opboksen tegen het idee dat zijn of haar gedrag en manier van leven ‘afwijkend’ is.</a:t>
            </a:r>
          </a:p>
          <a:p>
            <a:pPr marL="0" indent="0">
              <a:buNone/>
            </a:pPr>
            <a:r>
              <a:rPr lang="nl-BE" dirty="0" smtClean="0"/>
              <a:t>De sociaal werker erkent de rol die maatschappelijke verschillen spelen. Hij/zij schort een oordeel op, is zich bewust van de sterke werking van verschillen en reduceert een persoon nooit tot het lidmaatschap van één groep.</a:t>
            </a:r>
            <a:endParaRPr lang="nl-BE" dirty="0"/>
          </a:p>
        </p:txBody>
      </p:sp>
      <p:sp>
        <p:nvSpPr>
          <p:cNvPr id="3" name="Titel 2"/>
          <p:cNvSpPr>
            <a:spLocks noGrp="1"/>
          </p:cNvSpPr>
          <p:nvPr>
            <p:ph type="title"/>
          </p:nvPr>
        </p:nvSpPr>
        <p:spPr/>
        <p:txBody>
          <a:bodyPr/>
          <a:lstStyle/>
          <a:p>
            <a:r>
              <a:rPr lang="nl-BE" dirty="0" smtClean="0"/>
              <a:t>Verschillen in maatschappelijke positie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15</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06359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smtClean="0"/>
              <a:t>Een referentiekader geeft houvast aan mensen in hun omgang met de wereld. ‘wij doen dat zus, of wij doen dat zo…’</a:t>
            </a:r>
          </a:p>
          <a:p>
            <a:r>
              <a:rPr lang="nl-BE" dirty="0" smtClean="0"/>
              <a:t>Het is niet zo dat individuen tot één cultuur behoren. Iedereen is ‘cultureel anders’, we combineren elementen uit verschillende culturele contexten</a:t>
            </a:r>
          </a:p>
          <a:p>
            <a:pPr marL="0" indent="0">
              <a:buNone/>
            </a:pPr>
            <a:r>
              <a:rPr lang="nl-BE" dirty="0" smtClean="0"/>
              <a:t>De sociaal werker denkt in meervoud. Hij/zij is zich ervan bewust dat er meerdere modellen en visies bestaan. </a:t>
            </a:r>
            <a:r>
              <a:rPr lang="nl-BE" dirty="0" err="1" smtClean="0"/>
              <a:t>Vb</a:t>
            </a:r>
            <a:r>
              <a:rPr lang="nl-BE" dirty="0" smtClean="0"/>
              <a:t> op relatievorming, in omgangsregels, in visies op ziekte, ….</a:t>
            </a:r>
            <a:endParaRPr lang="nl-BE" dirty="0"/>
          </a:p>
        </p:txBody>
      </p:sp>
      <p:sp>
        <p:nvSpPr>
          <p:cNvPr id="3" name="Titel 2"/>
          <p:cNvSpPr>
            <a:spLocks noGrp="1"/>
          </p:cNvSpPr>
          <p:nvPr>
            <p:ph type="title"/>
          </p:nvPr>
        </p:nvSpPr>
        <p:spPr/>
        <p:txBody>
          <a:bodyPr/>
          <a:lstStyle/>
          <a:p>
            <a:r>
              <a:rPr lang="nl-BE" dirty="0" smtClean="0"/>
              <a:t>Verschillen in culturele referentiekaders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16</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452527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20000"/>
          </a:bodyPr>
          <a:lstStyle/>
          <a:p>
            <a:r>
              <a:rPr lang="nl-BE" dirty="0" smtClean="0"/>
              <a:t>Sociaal werkers zien de invloed van de samenleving op de problemen van hun cliënten.</a:t>
            </a:r>
          </a:p>
          <a:p>
            <a:r>
              <a:rPr lang="nl-BE" dirty="0" smtClean="0"/>
              <a:t>Sociaal werkers zijn zich bewust van de impact van politieke beslissingen op het leven van hun cliënten en op de organisatie van de dienstverlening.</a:t>
            </a:r>
          </a:p>
          <a:p>
            <a:r>
              <a:rPr lang="nl-BE" dirty="0" smtClean="0"/>
              <a:t>Sociaal werkers stellen zich kritisch op met betrekking tot het discours over etnisch-culturele minderheden in onze samenleving.</a:t>
            </a:r>
          </a:p>
          <a:p>
            <a:pPr lvl="1"/>
            <a:r>
              <a:rPr lang="nl-BE" dirty="0" smtClean="0"/>
              <a:t>Zal het sociaal werk zich inschrijven in een aanpassingslogica of in een veranderingslogica?</a:t>
            </a:r>
          </a:p>
          <a:p>
            <a:pPr lvl="1"/>
            <a:r>
              <a:rPr lang="nl-BE" dirty="0" smtClean="0"/>
              <a:t>Stelt het sociaal werk zich tot doel ‘onaangepasten’ te normaliseren of zal het samen met groepen van verschillende herkomst de structurele condities aanklagen die sociale ongelijkheid en uitsluiting mogelijk maken?</a:t>
            </a:r>
            <a:endParaRPr lang="nl-BE" dirty="0"/>
          </a:p>
        </p:txBody>
      </p:sp>
      <p:sp>
        <p:nvSpPr>
          <p:cNvPr id="3" name="Titel 2"/>
          <p:cNvSpPr>
            <a:spLocks noGrp="1"/>
          </p:cNvSpPr>
          <p:nvPr>
            <p:ph type="title"/>
          </p:nvPr>
        </p:nvSpPr>
        <p:spPr/>
        <p:txBody>
          <a:bodyPr/>
          <a:lstStyle/>
          <a:p>
            <a:r>
              <a:rPr lang="nl-BE" dirty="0" smtClean="0"/>
              <a:t>Kritisch zijn voor de samenleving</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17</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00020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Voorbeelden</a:t>
            </a:r>
          </a:p>
          <a:p>
            <a:pPr marL="0" indent="0">
              <a:buNone/>
            </a:pPr>
            <a:r>
              <a:rPr lang="nl-BE" i="1" dirty="0" smtClean="0"/>
              <a:t>Taal mag geen barrière zijn om het recht op hulpverlening te verzekeren (sociaal werker, focusgroep)</a:t>
            </a:r>
          </a:p>
          <a:p>
            <a:pPr marL="0" indent="0">
              <a:buNone/>
            </a:pPr>
            <a:endParaRPr lang="nl-BE" i="1" dirty="0"/>
          </a:p>
          <a:p>
            <a:pPr marL="0" indent="0">
              <a:buNone/>
            </a:pPr>
            <a:r>
              <a:rPr lang="nl-BE" i="1" dirty="0" smtClean="0"/>
              <a:t>Over werk en taal: Waarom engageren jullie hoog opgeleide mensen om straten te poetsen, om lage jobs te doen? (cliënt, focusgroep)</a:t>
            </a:r>
            <a:endParaRPr lang="nl-BE" i="1" dirty="0"/>
          </a:p>
        </p:txBody>
      </p:sp>
      <p:sp>
        <p:nvSpPr>
          <p:cNvPr id="3" name="Titel 2"/>
          <p:cNvSpPr>
            <a:spLocks noGrp="1"/>
          </p:cNvSpPr>
          <p:nvPr>
            <p:ph type="title"/>
          </p:nvPr>
        </p:nvSpPr>
        <p:spPr/>
        <p:txBody>
          <a:bodyPr/>
          <a:lstStyle/>
          <a:p>
            <a:r>
              <a:rPr lang="nl-BE" dirty="0" smtClean="0"/>
              <a:t>Kritisch zijn voor de samenleving</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18</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273464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Meervoudig kijken naar complexe thema’s</a:t>
            </a:r>
          </a:p>
          <a:p>
            <a:r>
              <a:rPr lang="nl-BE" dirty="0" smtClean="0"/>
              <a:t>Problemen zijn zelden éénduidig en nooit alleen te begrijpen vanuit de culturele achtergrond van de cliënt.</a:t>
            </a:r>
          </a:p>
          <a:p>
            <a:pPr marL="0" indent="0">
              <a:buNone/>
            </a:pPr>
            <a:r>
              <a:rPr lang="nl-BE" i="1" dirty="0" smtClean="0"/>
              <a:t>De eenzijdige focus op ‘de cultuur’ van cliënten van buitenlandse herkomst houdt een belangrijk gevaar in: een complexe armoedesituatie wordt snel gereduceerd tot een cultureel probleem. </a:t>
            </a:r>
            <a:r>
              <a:rPr lang="nl-BE" sz="2000" i="1" dirty="0" smtClean="0"/>
              <a:t>Van </a:t>
            </a:r>
            <a:r>
              <a:rPr lang="nl-BE" sz="2000" i="1" dirty="0" err="1" smtClean="0"/>
              <a:t>Robaeys</a:t>
            </a:r>
            <a:r>
              <a:rPr lang="nl-BE" sz="2000" i="1" dirty="0" smtClean="0"/>
              <a:t> &amp; Driessens</a:t>
            </a:r>
            <a:endParaRPr lang="nl-BE" i="1" dirty="0"/>
          </a:p>
        </p:txBody>
      </p:sp>
      <p:sp>
        <p:nvSpPr>
          <p:cNvPr id="3" name="Titel 2"/>
          <p:cNvSpPr>
            <a:spLocks noGrp="1"/>
          </p:cNvSpPr>
          <p:nvPr>
            <p:ph type="title"/>
          </p:nvPr>
        </p:nvSpPr>
        <p:spPr/>
        <p:txBody>
          <a:bodyPr/>
          <a:lstStyle/>
          <a:p>
            <a:r>
              <a:rPr lang="nl-BE" dirty="0" smtClean="0"/>
              <a:t>Nieuw materiaal voor de gereedschapskoffer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19</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275943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Hoe </a:t>
            </a:r>
            <a:r>
              <a:rPr lang="en-US" dirty="0" err="1" smtClean="0"/>
              <a:t>kijk</a:t>
            </a:r>
            <a:r>
              <a:rPr lang="en-US" dirty="0" smtClean="0"/>
              <a:t> je </a:t>
            </a:r>
            <a:r>
              <a:rPr lang="en-US" dirty="0" err="1" smtClean="0"/>
              <a:t>zelf</a:t>
            </a:r>
            <a:r>
              <a:rPr lang="en-US" dirty="0" smtClean="0"/>
              <a:t> </a:t>
            </a:r>
            <a:r>
              <a:rPr lang="en-US" dirty="0" err="1" smtClean="0"/>
              <a:t>naar</a:t>
            </a:r>
            <a:r>
              <a:rPr lang="en-US" dirty="0" smtClean="0"/>
              <a:t> </a:t>
            </a:r>
            <a:r>
              <a:rPr lang="en-US" dirty="0" err="1" smtClean="0"/>
              <a:t>cultuur</a:t>
            </a:r>
            <a:r>
              <a:rPr lang="en-US" dirty="0" smtClean="0"/>
              <a:t>, </a:t>
            </a:r>
            <a:r>
              <a:rPr lang="en-US" dirty="0" err="1" smtClean="0"/>
              <a:t>migratie</a:t>
            </a:r>
            <a:r>
              <a:rPr lang="en-US" dirty="0" smtClean="0"/>
              <a:t>, </a:t>
            </a:r>
            <a:r>
              <a:rPr lang="en-US" dirty="0" err="1" smtClean="0"/>
              <a:t>diversiteit</a:t>
            </a:r>
            <a:r>
              <a:rPr lang="en-US" dirty="0" smtClean="0"/>
              <a:t>?</a:t>
            </a:r>
          </a:p>
          <a:p>
            <a:r>
              <a:rPr lang="en-US" dirty="0" smtClean="0"/>
              <a:t>Wat is </a:t>
            </a:r>
            <a:r>
              <a:rPr lang="en-US" dirty="0" err="1" smtClean="0"/>
              <a:t>krachtgericht</a:t>
            </a:r>
            <a:r>
              <a:rPr lang="en-US" dirty="0" smtClean="0"/>
              <a:t> </a:t>
            </a:r>
            <a:r>
              <a:rPr lang="en-US" dirty="0" err="1" smtClean="0"/>
              <a:t>sociaal</a:t>
            </a:r>
            <a:r>
              <a:rPr lang="en-US" dirty="0" smtClean="0"/>
              <a:t> </a:t>
            </a:r>
            <a:r>
              <a:rPr lang="en-US" dirty="0" err="1" smtClean="0"/>
              <a:t>werk</a:t>
            </a:r>
            <a:r>
              <a:rPr lang="en-US" dirty="0" smtClean="0"/>
              <a:t> in </a:t>
            </a:r>
            <a:r>
              <a:rPr lang="en-US" dirty="0" err="1" smtClean="0"/>
              <a:t>een</a:t>
            </a:r>
            <a:r>
              <a:rPr lang="en-US" dirty="0" smtClean="0"/>
              <a:t> context van </a:t>
            </a:r>
            <a:r>
              <a:rPr lang="en-US" dirty="0" err="1" smtClean="0"/>
              <a:t>culturele</a:t>
            </a:r>
            <a:r>
              <a:rPr lang="en-US" dirty="0" smtClean="0"/>
              <a:t> </a:t>
            </a:r>
            <a:r>
              <a:rPr lang="en-US" dirty="0" err="1" smtClean="0"/>
              <a:t>diversiteit</a:t>
            </a:r>
            <a:r>
              <a:rPr lang="en-US" dirty="0" smtClean="0"/>
              <a:t>?</a:t>
            </a:r>
          </a:p>
          <a:p>
            <a:pPr lvl="1"/>
            <a:r>
              <a:rPr lang="en-US" dirty="0" smtClean="0"/>
              <a:t>Wat zit al in </a:t>
            </a:r>
            <a:r>
              <a:rPr lang="en-US" dirty="0" err="1" smtClean="0"/>
              <a:t>jouw</a:t>
            </a:r>
            <a:r>
              <a:rPr lang="en-US" dirty="0" smtClean="0"/>
              <a:t> </a:t>
            </a:r>
            <a:r>
              <a:rPr lang="en-US" dirty="0" err="1" smtClean="0"/>
              <a:t>gereedschapskoffer</a:t>
            </a:r>
            <a:r>
              <a:rPr lang="en-US" dirty="0" smtClean="0"/>
              <a:t>?</a:t>
            </a:r>
          </a:p>
          <a:p>
            <a:pPr lvl="1"/>
            <a:r>
              <a:rPr lang="en-US" dirty="0" smtClean="0"/>
              <a:t>Hoe </a:t>
            </a:r>
            <a:r>
              <a:rPr lang="en-US" dirty="0" err="1" smtClean="0"/>
              <a:t>kan</a:t>
            </a:r>
            <a:r>
              <a:rPr lang="en-US" dirty="0" smtClean="0"/>
              <a:t> je </a:t>
            </a:r>
            <a:r>
              <a:rPr lang="en-US" dirty="0" err="1" smtClean="0"/>
              <a:t>handelingsvrees</a:t>
            </a:r>
            <a:r>
              <a:rPr lang="en-US" dirty="0" smtClean="0"/>
              <a:t> </a:t>
            </a:r>
            <a:r>
              <a:rPr lang="en-US" dirty="0" err="1" smtClean="0"/>
              <a:t>overwinnen</a:t>
            </a:r>
            <a:r>
              <a:rPr lang="en-US" dirty="0" smtClean="0"/>
              <a:t>?</a:t>
            </a:r>
          </a:p>
          <a:p>
            <a:pPr lvl="1"/>
            <a:r>
              <a:rPr lang="en-US" dirty="0" err="1" smtClean="0"/>
              <a:t>Nieuw</a:t>
            </a:r>
            <a:r>
              <a:rPr lang="en-US" dirty="0" smtClean="0"/>
              <a:t> </a:t>
            </a:r>
            <a:r>
              <a:rPr lang="en-US" dirty="0" err="1" smtClean="0"/>
              <a:t>materiaal</a:t>
            </a:r>
            <a:r>
              <a:rPr lang="en-US" dirty="0" smtClean="0"/>
              <a:t> voor de </a:t>
            </a:r>
            <a:r>
              <a:rPr lang="en-US" dirty="0" err="1" smtClean="0"/>
              <a:t>gereedschapskoffer</a:t>
            </a:r>
            <a:r>
              <a:rPr lang="en-US" dirty="0" smtClean="0"/>
              <a:t>!</a:t>
            </a:r>
          </a:p>
          <a:p>
            <a:r>
              <a:rPr lang="en-US" dirty="0" err="1" smtClean="0"/>
              <a:t>Praktijkvoorbeelden</a:t>
            </a:r>
            <a:r>
              <a:rPr lang="en-US" dirty="0" smtClean="0"/>
              <a:t> </a:t>
            </a:r>
            <a:r>
              <a:rPr lang="en-US" sz="2200" dirty="0" smtClean="0"/>
              <a:t>(</a:t>
            </a:r>
            <a:r>
              <a:rPr lang="en-US" sz="2200" dirty="0" err="1" smtClean="0"/>
              <a:t>uit</a:t>
            </a:r>
            <a:r>
              <a:rPr lang="en-US" sz="2200" dirty="0" smtClean="0"/>
              <a:t> </a:t>
            </a:r>
            <a:r>
              <a:rPr lang="en-US" sz="2200" dirty="0" err="1" smtClean="0"/>
              <a:t>focusgroepen</a:t>
            </a:r>
            <a:r>
              <a:rPr lang="en-US" sz="2200" dirty="0" smtClean="0"/>
              <a:t> met </a:t>
            </a:r>
            <a:r>
              <a:rPr lang="en-US" sz="2200" dirty="0" err="1" smtClean="0"/>
              <a:t>cliënten</a:t>
            </a:r>
            <a:r>
              <a:rPr lang="en-US" sz="2200" dirty="0" smtClean="0"/>
              <a:t> en </a:t>
            </a:r>
            <a:r>
              <a:rPr lang="en-US" sz="2200" dirty="0" err="1" smtClean="0"/>
              <a:t>ervaren</a:t>
            </a:r>
            <a:r>
              <a:rPr lang="en-US" sz="2200" dirty="0" smtClean="0"/>
              <a:t> </a:t>
            </a:r>
            <a:r>
              <a:rPr lang="en-US" sz="2200" dirty="0" err="1" smtClean="0"/>
              <a:t>hulpverleners</a:t>
            </a:r>
            <a:r>
              <a:rPr lang="en-US" sz="2200" dirty="0" smtClean="0"/>
              <a:t>, project van B. Van </a:t>
            </a:r>
            <a:r>
              <a:rPr lang="en-US" sz="2200" dirty="0" err="1" smtClean="0"/>
              <a:t>Robaeys</a:t>
            </a:r>
            <a:r>
              <a:rPr lang="en-US" sz="2200" dirty="0" smtClean="0"/>
              <a:t>, </a:t>
            </a:r>
            <a:r>
              <a:rPr lang="en-US" sz="2200" dirty="0" err="1" smtClean="0"/>
              <a:t>Lieve</a:t>
            </a:r>
            <a:r>
              <a:rPr lang="en-US" sz="2200" dirty="0" smtClean="0"/>
              <a:t> </a:t>
            </a:r>
            <a:r>
              <a:rPr lang="en-US" sz="2200" dirty="0" err="1" smtClean="0"/>
              <a:t>Geerts</a:t>
            </a:r>
            <a:r>
              <a:rPr lang="en-US" sz="2200" dirty="0" smtClean="0"/>
              <a:t> en Sultan </a:t>
            </a:r>
            <a:r>
              <a:rPr lang="en-US" sz="2200" dirty="0" err="1" smtClean="0"/>
              <a:t>Balli</a:t>
            </a:r>
            <a:r>
              <a:rPr lang="en-US" sz="2200" dirty="0" smtClean="0"/>
              <a:t>)</a:t>
            </a:r>
            <a:endParaRPr lang="en-US" sz="2200" dirty="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Topics</a:t>
            </a:r>
            <a:endParaRPr lang="en-US"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2</a:t>
            </a:fld>
            <a:endParaRPr lang="nl-BE" dirty="0"/>
          </a:p>
        </p:txBody>
      </p:sp>
      <p:sp>
        <p:nvSpPr>
          <p:cNvPr id="5" name="Footer Placeholder 4"/>
          <p:cNvSpPr>
            <a:spLocks noGrp="1"/>
          </p:cNvSpPr>
          <p:nvPr>
            <p:ph type="ftr" sz="quarter" idx="12"/>
          </p:nvPr>
        </p:nvSpPr>
        <p:spPr/>
        <p:txBody>
          <a:bodyPr/>
          <a:lstStyle/>
          <a:p>
            <a:r>
              <a:rPr lang="nl-BE" smtClean="0"/>
              <a:t>cultuursensitief hulpverlenen</a:t>
            </a:r>
            <a:endParaRPr lang="nl-B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Meervoudig kijken naar complexe thema’s</a:t>
            </a:r>
          </a:p>
          <a:p>
            <a:r>
              <a:rPr lang="nl-BE" dirty="0" smtClean="0"/>
              <a:t>Culturele elementen kunnen belangrijk zijn om het probleem te begrijpen, maar zijn nooit voldoende als basiskennis voor kwaliteitsvolle hulpverlening. Sociaal werkers zetten best </a:t>
            </a:r>
            <a:r>
              <a:rPr lang="nl-BE" u="sng" dirty="0" smtClean="0"/>
              <a:t>alle</a:t>
            </a:r>
            <a:r>
              <a:rPr lang="nl-BE" dirty="0" smtClean="0"/>
              <a:t> kennis in waarover ze beschikken.</a:t>
            </a:r>
            <a:endParaRPr lang="nl-BE" dirty="0"/>
          </a:p>
        </p:txBody>
      </p:sp>
      <p:sp>
        <p:nvSpPr>
          <p:cNvPr id="3" name="Titel 2"/>
          <p:cNvSpPr>
            <a:spLocks noGrp="1"/>
          </p:cNvSpPr>
          <p:nvPr>
            <p:ph type="title"/>
          </p:nvPr>
        </p:nvSpPr>
        <p:spPr/>
        <p:txBody>
          <a:bodyPr/>
          <a:lstStyle/>
          <a:p>
            <a:r>
              <a:rPr lang="nl-BE" dirty="0" smtClean="0"/>
              <a:t>Nieuw materiaal voor de gereedschapskoffer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20</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1703707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5 handelingsprincipes</a:t>
            </a:r>
          </a:p>
          <a:p>
            <a:r>
              <a:rPr lang="nl-BE" dirty="0" smtClean="0"/>
              <a:t>Samenwerking en dialoog als uitgangspunt</a:t>
            </a:r>
          </a:p>
          <a:p>
            <a:r>
              <a:rPr lang="nl-BE" dirty="0" smtClean="0"/>
              <a:t>Basishouding</a:t>
            </a:r>
          </a:p>
          <a:p>
            <a:r>
              <a:rPr lang="nl-BE" dirty="0" smtClean="0"/>
              <a:t>Krachtgericht kijken</a:t>
            </a:r>
          </a:p>
          <a:p>
            <a:r>
              <a:rPr lang="nl-BE" dirty="0" smtClean="0"/>
              <a:t>Kritisch zijn voor de samenleving</a:t>
            </a:r>
          </a:p>
          <a:p>
            <a:r>
              <a:rPr lang="nl-BE" dirty="0" smtClean="0"/>
              <a:t>Aanscherpen van communicatieve vaardigheden (pragmatische benadering)</a:t>
            </a:r>
            <a:endParaRPr lang="nl-BE" dirty="0"/>
          </a:p>
        </p:txBody>
      </p:sp>
      <p:sp>
        <p:nvSpPr>
          <p:cNvPr id="3" name="Titel 2"/>
          <p:cNvSpPr>
            <a:spLocks noGrp="1"/>
          </p:cNvSpPr>
          <p:nvPr>
            <p:ph type="title"/>
          </p:nvPr>
        </p:nvSpPr>
        <p:spPr/>
        <p:txBody>
          <a:bodyPr/>
          <a:lstStyle/>
          <a:p>
            <a:r>
              <a:rPr lang="nl-BE" dirty="0" smtClean="0"/>
              <a:t>Omgaan met diversiteit</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21</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5023855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85000" lnSpcReduction="10000"/>
          </a:bodyPr>
          <a:lstStyle/>
          <a:p>
            <a:pPr marL="0" indent="0">
              <a:buNone/>
            </a:pPr>
            <a:r>
              <a:rPr lang="nl-BE" dirty="0" smtClean="0"/>
              <a:t>Taaldiversiteit is een feit!</a:t>
            </a:r>
          </a:p>
          <a:p>
            <a:pPr marL="0" indent="0">
              <a:buNone/>
            </a:pPr>
            <a:r>
              <a:rPr lang="nl-BE" dirty="0" smtClean="0"/>
              <a:t>-Probeer de verwachtingen rond ‘perfecte’ betekenisuitwisseling en communicatie bij te stellen</a:t>
            </a:r>
          </a:p>
          <a:p>
            <a:pPr marL="0" indent="0">
              <a:buNone/>
            </a:pPr>
            <a:r>
              <a:rPr lang="nl-BE" dirty="0" smtClean="0"/>
              <a:t>-Kies volop voor de inzet van alle mogelijke middelen die de communicatie kunnen verbeteren (tijd nemen en tijd geven)</a:t>
            </a:r>
          </a:p>
          <a:p>
            <a:pPr marL="0" indent="0">
              <a:buNone/>
            </a:pPr>
            <a:r>
              <a:rPr lang="nl-BE" dirty="0" smtClean="0"/>
              <a:t>-Eenvoudig Nederlands spreken, andere talen inzetten.</a:t>
            </a:r>
          </a:p>
          <a:p>
            <a:pPr marL="0" indent="0">
              <a:buNone/>
            </a:pPr>
            <a:r>
              <a:rPr lang="nl-BE" dirty="0" smtClean="0"/>
              <a:t>-Tolken inschakelen</a:t>
            </a:r>
          </a:p>
          <a:p>
            <a:pPr marL="0" indent="0">
              <a:buNone/>
            </a:pPr>
            <a:r>
              <a:rPr lang="nl-BE" dirty="0" smtClean="0"/>
              <a:t>-Voldoende checken of cliënten de boodschap begrepen hebben</a:t>
            </a:r>
            <a:endParaRPr lang="nl-BE" dirty="0"/>
          </a:p>
        </p:txBody>
      </p:sp>
      <p:sp>
        <p:nvSpPr>
          <p:cNvPr id="3" name="Titel 2"/>
          <p:cNvSpPr>
            <a:spLocks noGrp="1"/>
          </p:cNvSpPr>
          <p:nvPr>
            <p:ph type="title"/>
          </p:nvPr>
        </p:nvSpPr>
        <p:spPr/>
        <p:txBody>
          <a:bodyPr/>
          <a:lstStyle/>
          <a:p>
            <a:r>
              <a:rPr lang="nl-BE" dirty="0" smtClean="0"/>
              <a:t>Communicatieve vaardigheden</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22</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0260685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marL="0" indent="0">
              <a:buNone/>
            </a:pPr>
            <a:r>
              <a:rPr lang="nl-BE" i="1" dirty="0" smtClean="0"/>
              <a:t>Een goede hulpverlener? Die neemt een blad papier en probeert iets uit te leggen, al is het met moeite, met onderstrepen bijvoorbeeld. </a:t>
            </a:r>
            <a:r>
              <a:rPr lang="nl-BE" sz="2200" i="1" dirty="0" smtClean="0"/>
              <a:t>(cliënt, focusgroep)</a:t>
            </a:r>
          </a:p>
          <a:p>
            <a:pPr marL="0" indent="0">
              <a:buNone/>
            </a:pPr>
            <a:r>
              <a:rPr lang="nl-BE" i="1" dirty="0" smtClean="0"/>
              <a:t>Omdat we het zo gewoon zijn, praten we eenvoudig, en spreken we Frans, Engels en Nederlands door elkaar. Mensen voelen dat we ons best doen om het simpel te houden. </a:t>
            </a:r>
            <a:r>
              <a:rPr lang="nl-BE" sz="2200" i="1" dirty="0" smtClean="0"/>
              <a:t>(sociaal werker, De Sloep)</a:t>
            </a:r>
          </a:p>
          <a:p>
            <a:pPr marL="0" indent="0">
              <a:buNone/>
            </a:pPr>
            <a:r>
              <a:rPr lang="nl-BE" i="1" dirty="0" smtClean="0"/>
              <a:t>Je moet een tolk in je eigen taal zijn. </a:t>
            </a:r>
            <a:r>
              <a:rPr lang="nl-BE" sz="2200" i="1" dirty="0" smtClean="0"/>
              <a:t>(sociaal werker, focusgroep)</a:t>
            </a:r>
            <a:endParaRPr lang="nl-BE" sz="2200" i="1" dirty="0"/>
          </a:p>
        </p:txBody>
      </p:sp>
      <p:sp>
        <p:nvSpPr>
          <p:cNvPr id="3" name="Titel 2"/>
          <p:cNvSpPr>
            <a:spLocks noGrp="1"/>
          </p:cNvSpPr>
          <p:nvPr>
            <p:ph type="title"/>
          </p:nvPr>
        </p:nvSpPr>
        <p:spPr/>
        <p:txBody>
          <a:bodyPr/>
          <a:lstStyle/>
          <a:p>
            <a:r>
              <a:rPr lang="nl-BE" dirty="0" smtClean="0"/>
              <a:t>Communicatieve vaardigheden</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23</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9949608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Reflectie-instrumenten om bewust, sensitief en gelaagd te kijken naar de complexe realiteit van hulpverlening, armoede en cultuurverschillen. Je kan deze instrumenten inzetten als hulpmiddel bij gesprekken of om casussen te analyseren in een team.</a:t>
            </a:r>
          </a:p>
          <a:p>
            <a:pPr marL="514350" indent="-514350">
              <a:buFont typeface="+mj-lt"/>
              <a:buAutoNum type="arabicPeriod"/>
            </a:pPr>
            <a:r>
              <a:rPr lang="nl-BE" dirty="0" smtClean="0"/>
              <a:t>Life line event</a:t>
            </a:r>
          </a:p>
          <a:p>
            <a:pPr marL="514350" indent="-514350">
              <a:buFont typeface="+mj-lt"/>
              <a:buAutoNum type="arabicPeriod"/>
            </a:pPr>
            <a:r>
              <a:rPr lang="nl-BE" dirty="0" smtClean="0"/>
              <a:t>Bestaanscirkels</a:t>
            </a:r>
          </a:p>
          <a:p>
            <a:pPr marL="514350" indent="-514350">
              <a:buFont typeface="+mj-lt"/>
              <a:buAutoNum type="arabicPeriod"/>
            </a:pPr>
            <a:r>
              <a:rPr lang="nl-BE" dirty="0" smtClean="0"/>
              <a:t>Identiteitscirkels</a:t>
            </a:r>
            <a:endParaRPr lang="nl-BE" dirty="0"/>
          </a:p>
        </p:txBody>
      </p:sp>
      <p:sp>
        <p:nvSpPr>
          <p:cNvPr id="3" name="Titel 2"/>
          <p:cNvSpPr>
            <a:spLocks noGrp="1"/>
          </p:cNvSpPr>
          <p:nvPr>
            <p:ph type="title"/>
          </p:nvPr>
        </p:nvSpPr>
        <p:spPr/>
        <p:txBody>
          <a:bodyPr/>
          <a:lstStyle/>
          <a:p>
            <a:r>
              <a:rPr lang="nl-BE" dirty="0" smtClean="0"/>
              <a:t>Nieuw materiaal voor de gereedschapskoffer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24</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3415301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0" indent="0">
              <a:buNone/>
            </a:pPr>
            <a:r>
              <a:rPr lang="nl-BE" dirty="0" smtClean="0"/>
              <a:t>Nodig een cliënt uit om 4 schakelmomenten in zijn/haar leven te beschrijven. Bouw genoeg veiligheid in in het gesprek zodat de cliënt zelf kan kiezen.</a:t>
            </a:r>
          </a:p>
          <a:p>
            <a:pPr marL="0" indent="0">
              <a:buNone/>
            </a:pPr>
            <a:r>
              <a:rPr lang="nl-BE" u="sng" dirty="0" smtClean="0"/>
              <a:t>Doel: </a:t>
            </a:r>
            <a:r>
              <a:rPr lang="nl-BE" dirty="0" smtClean="0"/>
              <a:t>zicht krijgen op hoe cliënten praten over hun eigen leven.</a:t>
            </a:r>
          </a:p>
          <a:p>
            <a:pPr marL="0" indent="0">
              <a:buNone/>
            </a:pPr>
            <a:r>
              <a:rPr lang="nl-BE" i="1" dirty="0" smtClean="0"/>
              <a:t>‘‘t is mij allemaal overkomen’ of ‘ik heb zelf keuzes gemaakt in mijn leven’</a:t>
            </a:r>
          </a:p>
          <a:p>
            <a:pPr marL="0" indent="0">
              <a:buNone/>
            </a:pPr>
            <a:r>
              <a:rPr lang="nl-BE" dirty="0" smtClean="0"/>
              <a:t>Verbinden met de theorie ‘locus of control’</a:t>
            </a:r>
            <a:endParaRPr lang="nl-BE" dirty="0"/>
          </a:p>
        </p:txBody>
      </p:sp>
      <p:sp>
        <p:nvSpPr>
          <p:cNvPr id="3" name="Titel 2"/>
          <p:cNvSpPr>
            <a:spLocks noGrp="1"/>
          </p:cNvSpPr>
          <p:nvPr>
            <p:ph type="title"/>
          </p:nvPr>
        </p:nvSpPr>
        <p:spPr/>
        <p:txBody>
          <a:bodyPr/>
          <a:lstStyle/>
          <a:p>
            <a:r>
              <a:rPr lang="nl-BE" dirty="0" smtClean="0"/>
              <a:t>Life line event</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25</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9774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marL="0" indent="0">
              <a:buNone/>
            </a:pPr>
            <a:r>
              <a:rPr lang="nl-BE" dirty="0" smtClean="0"/>
              <a:t>Locus of control </a:t>
            </a:r>
            <a:endParaRPr lang="nl-BE" dirty="0"/>
          </a:p>
          <a:p>
            <a:r>
              <a:rPr lang="nl-BE" dirty="0" smtClean="0"/>
              <a:t>Term uit psychologie</a:t>
            </a:r>
          </a:p>
          <a:p>
            <a:r>
              <a:rPr lang="nl-BE" dirty="0" smtClean="0"/>
              <a:t>De mate waarin iemand de oorzaken van wat hem overkomt bij zichzelf of juist buiten zichzelf zoekt.</a:t>
            </a:r>
          </a:p>
          <a:p>
            <a:pPr lvl="1"/>
            <a:r>
              <a:rPr lang="nl-BE" dirty="0" smtClean="0"/>
              <a:t>Intern: Yes, I </a:t>
            </a:r>
            <a:r>
              <a:rPr lang="nl-BE" dirty="0" err="1" smtClean="0"/>
              <a:t>can</a:t>
            </a:r>
            <a:endParaRPr lang="nl-BE" dirty="0" smtClean="0"/>
          </a:p>
          <a:p>
            <a:pPr lvl="1"/>
            <a:r>
              <a:rPr lang="nl-BE" dirty="0" smtClean="0"/>
              <a:t>Extern: anderen, de omgeving, het lot, toeval,…</a:t>
            </a:r>
          </a:p>
          <a:p>
            <a:r>
              <a:rPr lang="nl-BE" dirty="0" smtClean="0"/>
              <a:t>Hoe sterker extern georiënteerd, hoe meer men de idee heeft geen greep te hebben op het eigen leven, hoe afhankelijker men zich opstelt.</a:t>
            </a:r>
          </a:p>
          <a:p>
            <a:endParaRPr lang="nl-BE" dirty="0" smtClean="0"/>
          </a:p>
        </p:txBody>
      </p:sp>
      <p:sp>
        <p:nvSpPr>
          <p:cNvPr id="3" name="Titel 2"/>
          <p:cNvSpPr>
            <a:spLocks noGrp="1"/>
          </p:cNvSpPr>
          <p:nvPr>
            <p:ph type="title"/>
          </p:nvPr>
        </p:nvSpPr>
        <p:spPr/>
        <p:txBody>
          <a:bodyPr/>
          <a:lstStyle/>
          <a:p>
            <a:r>
              <a:rPr lang="nl-BE" dirty="0" smtClean="0"/>
              <a:t>Life line event</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26</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263812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marL="0" indent="0">
              <a:buNone/>
            </a:pPr>
            <a:r>
              <a:rPr lang="nl-BE" dirty="0" smtClean="0"/>
              <a:t>Aandachtspunten in het gesprek</a:t>
            </a:r>
          </a:p>
          <a:p>
            <a:r>
              <a:rPr lang="nl-BE" dirty="0" smtClean="0"/>
              <a:t>In welke mate voelen mensen zich verlamd?</a:t>
            </a:r>
          </a:p>
          <a:p>
            <a:r>
              <a:rPr lang="nl-BE" dirty="0" smtClean="0"/>
              <a:t>Op zoek gaan naar events waar ze wel grip op hebben, hoe klein deze ook van betekenis kunnen zijn</a:t>
            </a:r>
          </a:p>
          <a:p>
            <a:r>
              <a:rPr lang="nl-BE" dirty="0" smtClean="0"/>
              <a:t>Bewust omgaan met je eigen verwachtingen: Hoe spreek je deze cliënt aan? ‘Je kan het als je zelf wil?’ -&gt; dit kan voor een kloof zorgen</a:t>
            </a:r>
          </a:p>
          <a:p>
            <a:r>
              <a:rPr lang="nl-BE" dirty="0" smtClean="0"/>
              <a:t>Life line event kan ook aandacht hebben voor wat of wie hulpbronnen waren/zijn.</a:t>
            </a:r>
            <a:endParaRPr lang="nl-BE" dirty="0"/>
          </a:p>
        </p:txBody>
      </p:sp>
      <p:sp>
        <p:nvSpPr>
          <p:cNvPr id="3" name="Titel 2"/>
          <p:cNvSpPr>
            <a:spLocks noGrp="1"/>
          </p:cNvSpPr>
          <p:nvPr>
            <p:ph type="title"/>
          </p:nvPr>
        </p:nvSpPr>
        <p:spPr/>
        <p:txBody>
          <a:bodyPr/>
          <a:lstStyle/>
          <a:p>
            <a:r>
              <a:rPr lang="nl-BE" dirty="0" smtClean="0"/>
              <a:t>Life line event</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27</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4889379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BE" dirty="0" smtClean="0"/>
              <a:t>Bestaanscirkels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28</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
        <p:nvSpPr>
          <p:cNvPr id="6" name="Tijdelijke aanduiding voor inhoud 5"/>
          <p:cNvSpPr>
            <a:spLocks noGrp="1"/>
          </p:cNvSpPr>
          <p:nvPr>
            <p:ph idx="1"/>
          </p:nvPr>
        </p:nvSpPr>
        <p:spPr/>
        <p:txBody>
          <a:bodyPr/>
          <a:lstStyle/>
          <a:p>
            <a:pPr marL="0" indent="0">
              <a:buNone/>
            </a:pPr>
            <a:r>
              <a:rPr lang="nl-BE" dirty="0" smtClean="0"/>
              <a:t>Teken samen met een cliënt 5 bestaanscirkels </a:t>
            </a:r>
          </a:p>
          <a:p>
            <a:pPr marL="0" indent="0">
              <a:buNone/>
            </a:pPr>
            <a:r>
              <a:rPr lang="nl-BE" u="sng" dirty="0" smtClean="0"/>
              <a:t>Doel:</a:t>
            </a:r>
            <a:r>
              <a:rPr lang="nl-BE" dirty="0" smtClean="0"/>
              <a:t> de cliënt in contact laten komen met zichzelf, zijn context, anderen. Helpend om een toekomstperspectief in beeld te brengen. Je krijgt zicht op verbintenisproblematieken. </a:t>
            </a:r>
          </a:p>
          <a:p>
            <a:pPr marL="0" indent="0">
              <a:buNone/>
            </a:pPr>
            <a:endParaRPr lang="nl-BE" dirty="0"/>
          </a:p>
          <a:p>
            <a:pPr marL="0" indent="0">
              <a:buNone/>
            </a:pPr>
            <a:r>
              <a:rPr lang="nl-BE" i="1" dirty="0" smtClean="0"/>
              <a:t>Verbinden versterkt, versterken doet verbinden</a:t>
            </a:r>
            <a:endParaRPr lang="nl-BE" i="1" dirty="0"/>
          </a:p>
        </p:txBody>
      </p:sp>
    </p:spTree>
    <p:extLst>
      <p:ext uri="{BB962C8B-B14F-4D97-AF65-F5344CB8AC3E}">
        <p14:creationId xmlns:p14="http://schemas.microsoft.com/office/powerpoint/2010/main" val="823066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BE" dirty="0" smtClean="0"/>
              <a:t>Bestaanscirkels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29</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
        <p:nvSpPr>
          <p:cNvPr id="6" name="Tijdelijke aanduiding voor inhoud 5"/>
          <p:cNvSpPr>
            <a:spLocks noGrp="1"/>
          </p:cNvSpPr>
          <p:nvPr>
            <p:ph idx="1"/>
          </p:nvPr>
        </p:nvSpPr>
        <p:spPr/>
        <p:txBody>
          <a:bodyPr/>
          <a:lstStyle/>
          <a:p>
            <a:pPr marL="514350" indent="-514350">
              <a:buFont typeface="+mj-lt"/>
              <a:buAutoNum type="arabicPeriod"/>
            </a:pPr>
            <a:r>
              <a:rPr lang="nl-BE" dirty="0" smtClean="0"/>
              <a:t>Ik</a:t>
            </a:r>
          </a:p>
          <a:p>
            <a:pPr marL="514350" indent="-514350">
              <a:buFont typeface="+mj-lt"/>
              <a:buAutoNum type="arabicPeriod"/>
            </a:pPr>
            <a:r>
              <a:rPr lang="nl-BE" dirty="0" smtClean="0"/>
              <a:t>Betekenisvolle anderen</a:t>
            </a:r>
          </a:p>
          <a:p>
            <a:pPr marL="514350" indent="-514350">
              <a:buFont typeface="+mj-lt"/>
              <a:buAutoNum type="arabicPeriod"/>
            </a:pPr>
            <a:r>
              <a:rPr lang="nl-BE" dirty="0" smtClean="0"/>
              <a:t>Organisaties</a:t>
            </a:r>
          </a:p>
          <a:p>
            <a:pPr marL="514350" indent="-514350">
              <a:buFont typeface="+mj-lt"/>
              <a:buAutoNum type="arabicPeriod"/>
            </a:pPr>
            <a:r>
              <a:rPr lang="nl-BE" dirty="0" smtClean="0"/>
              <a:t>Maatschappij</a:t>
            </a:r>
          </a:p>
          <a:p>
            <a:pPr marL="514350" indent="-514350">
              <a:buFont typeface="+mj-lt"/>
              <a:buAutoNum type="arabicPeriod"/>
            </a:pPr>
            <a:r>
              <a:rPr lang="nl-BE" dirty="0" smtClean="0"/>
              <a:t>Toekomst</a:t>
            </a:r>
            <a:endParaRPr lang="nl-BE"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4164" y="2636912"/>
            <a:ext cx="2245335" cy="2177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418993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Je kent de inhoud van het artikel, je kan de begrippen uit dit artikel omschrijven(</a:t>
            </a:r>
            <a:r>
              <a:rPr lang="nl-BE" sz="2000" dirty="0" err="1" smtClean="0"/>
              <a:t>vb</a:t>
            </a:r>
            <a:r>
              <a:rPr lang="nl-BE" dirty="0" smtClean="0"/>
              <a:t> </a:t>
            </a:r>
            <a:r>
              <a:rPr lang="nl-BE" sz="2000" dirty="0" err="1" smtClean="0"/>
              <a:t>deserving</a:t>
            </a:r>
            <a:r>
              <a:rPr lang="nl-BE" sz="2000" dirty="0" smtClean="0"/>
              <a:t> </a:t>
            </a:r>
            <a:r>
              <a:rPr lang="nl-BE" sz="2000" dirty="0" err="1" smtClean="0"/>
              <a:t>poor</a:t>
            </a:r>
            <a:r>
              <a:rPr lang="nl-BE" sz="2000" dirty="0" smtClean="0"/>
              <a:t>, cumulatieve armoede,…)</a:t>
            </a:r>
          </a:p>
          <a:p>
            <a:r>
              <a:rPr lang="nl-BE" dirty="0" smtClean="0"/>
              <a:t>PowerPointpresentatie: kennen + toepassen</a:t>
            </a:r>
            <a:endParaRPr lang="nl-BE" dirty="0"/>
          </a:p>
        </p:txBody>
      </p:sp>
      <p:sp>
        <p:nvSpPr>
          <p:cNvPr id="3" name="Titel 2"/>
          <p:cNvSpPr>
            <a:spLocks noGrp="1"/>
          </p:cNvSpPr>
          <p:nvPr>
            <p:ph type="title"/>
          </p:nvPr>
        </p:nvSpPr>
        <p:spPr/>
        <p:txBody>
          <a:bodyPr/>
          <a:lstStyle/>
          <a:p>
            <a:r>
              <a:rPr lang="nl-BE" dirty="0" smtClean="0"/>
              <a:t>Evaluatie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346276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a:bodyPr>
          <a:lstStyle/>
          <a:p>
            <a:r>
              <a:rPr lang="nl-BE" dirty="0" smtClean="0"/>
              <a:t>Ik</a:t>
            </a:r>
          </a:p>
          <a:p>
            <a:pPr lvl="1"/>
            <a:r>
              <a:rPr lang="nl-BE" dirty="0" smtClean="0"/>
              <a:t>Waar ontleen je betekenis aan? Wie ben je?</a:t>
            </a:r>
          </a:p>
          <a:p>
            <a:pPr lvl="1"/>
            <a:r>
              <a:rPr lang="nl-BE" dirty="0" smtClean="0"/>
              <a:t>Welke rollen neem je op?</a:t>
            </a:r>
          </a:p>
          <a:p>
            <a:pPr lvl="1"/>
            <a:r>
              <a:rPr lang="nl-BE" dirty="0" smtClean="0"/>
              <a:t>Kwetsuren? Vb. laag zelfbeeld</a:t>
            </a:r>
          </a:p>
          <a:p>
            <a:r>
              <a:rPr lang="nl-BE" dirty="0" smtClean="0"/>
              <a:t>Betekenisvolle anderen</a:t>
            </a:r>
          </a:p>
          <a:p>
            <a:pPr lvl="1"/>
            <a:r>
              <a:rPr lang="nl-BE" dirty="0" smtClean="0"/>
              <a:t>Met wie heb je een betekenisvolle verbinding? Zijn dit mensen van dezelfde etnisch-culturele herkomst?</a:t>
            </a:r>
          </a:p>
          <a:p>
            <a:pPr lvl="1"/>
            <a:r>
              <a:rPr lang="nl-BE" dirty="0" smtClean="0"/>
              <a:t>Heb je verbinding met mensen vanuit een andere sociale klasse?</a:t>
            </a:r>
          </a:p>
          <a:p>
            <a:pPr lvl="1"/>
            <a:r>
              <a:rPr lang="nl-BE" dirty="0" smtClean="0"/>
              <a:t>Welke kansen liggen er om verbindingen te herstellen?</a:t>
            </a:r>
            <a:endParaRPr lang="nl-BE" dirty="0"/>
          </a:p>
        </p:txBody>
      </p:sp>
      <p:sp>
        <p:nvSpPr>
          <p:cNvPr id="3" name="Titel 2"/>
          <p:cNvSpPr>
            <a:spLocks noGrp="1"/>
          </p:cNvSpPr>
          <p:nvPr>
            <p:ph type="title"/>
          </p:nvPr>
        </p:nvSpPr>
        <p:spPr/>
        <p:txBody>
          <a:bodyPr/>
          <a:lstStyle/>
          <a:p>
            <a:r>
              <a:rPr lang="nl-BE" dirty="0" smtClean="0"/>
              <a:t>Bestaanscirkels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30</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81886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BE" dirty="0" smtClean="0"/>
              <a:t>Organisaties</a:t>
            </a:r>
          </a:p>
          <a:p>
            <a:pPr lvl="1"/>
            <a:r>
              <a:rPr lang="nl-BE" dirty="0" smtClean="0"/>
              <a:t>Bij welke organisaties/verenigingen ben je betrokken? Waar ben je lid van?</a:t>
            </a:r>
          </a:p>
          <a:p>
            <a:pPr lvl="1"/>
            <a:r>
              <a:rPr lang="nl-BE" dirty="0" smtClean="0"/>
              <a:t>Welke functies vervullen die organisaties? Ontspanning, vorming, arbeid,….</a:t>
            </a:r>
          </a:p>
          <a:p>
            <a:pPr lvl="1"/>
            <a:r>
              <a:rPr lang="nl-BE" dirty="0" smtClean="0"/>
              <a:t>Kunnen we kansen op participatie verhogen?</a:t>
            </a:r>
          </a:p>
          <a:p>
            <a:r>
              <a:rPr lang="nl-BE" dirty="0" smtClean="0"/>
              <a:t>Maatschappij</a:t>
            </a:r>
          </a:p>
          <a:p>
            <a:pPr lvl="1"/>
            <a:r>
              <a:rPr lang="nl-BE" dirty="0" smtClean="0"/>
              <a:t>Wat is je verbinding met de maatschappij?</a:t>
            </a:r>
          </a:p>
          <a:p>
            <a:pPr lvl="1"/>
            <a:r>
              <a:rPr lang="nl-BE" dirty="0" smtClean="0"/>
              <a:t>Hoe neem je burgerschap op?</a:t>
            </a:r>
          </a:p>
          <a:p>
            <a:r>
              <a:rPr lang="nl-BE" dirty="0" smtClean="0"/>
              <a:t>Toekomst</a:t>
            </a:r>
          </a:p>
          <a:p>
            <a:pPr lvl="1"/>
            <a:r>
              <a:rPr lang="nl-BE" dirty="0" smtClean="0"/>
              <a:t>Welke toekomst droom je voor jezelf? Op korte termijn? Op lange termijn?</a:t>
            </a:r>
            <a:endParaRPr lang="nl-BE" dirty="0"/>
          </a:p>
        </p:txBody>
      </p:sp>
      <p:sp>
        <p:nvSpPr>
          <p:cNvPr id="3" name="Titel 2"/>
          <p:cNvSpPr>
            <a:spLocks noGrp="1"/>
          </p:cNvSpPr>
          <p:nvPr>
            <p:ph type="title"/>
          </p:nvPr>
        </p:nvSpPr>
        <p:spPr/>
        <p:txBody>
          <a:bodyPr/>
          <a:lstStyle/>
          <a:p>
            <a:r>
              <a:rPr lang="nl-BE" dirty="0" smtClean="0"/>
              <a:t>Bestaanscirkels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31</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93927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pPr marL="0" indent="0">
              <a:buNone/>
            </a:pPr>
            <a:r>
              <a:rPr lang="nl-BE" dirty="0" smtClean="0"/>
              <a:t>Deze 5 cirkels bieden kansen tot een gesprek. Probeer het zicht op de verschillende cirkels zo concreet mogelijk te krijgen.</a:t>
            </a:r>
          </a:p>
          <a:p>
            <a:pPr marL="0" indent="0">
              <a:buNone/>
            </a:pPr>
            <a:r>
              <a:rPr lang="nl-BE" u="sng" dirty="0" smtClean="0"/>
              <a:t>Vaststelling</a:t>
            </a:r>
            <a:r>
              <a:rPr lang="nl-BE" dirty="0" smtClean="0"/>
              <a:t>: mensen met een andere etnisch-culturele achtergrond missen heel wat verbindingen. Soms zijn hulpverleners voor cliënten de enige betekenisvolle andere. Probeer verbindingen te herstellen waardoor mensen minder afhankelijk worden of minder geïsoleerd leven.</a:t>
            </a:r>
            <a:endParaRPr lang="nl-BE" dirty="0"/>
          </a:p>
        </p:txBody>
      </p:sp>
      <p:sp>
        <p:nvSpPr>
          <p:cNvPr id="3" name="Titel 2"/>
          <p:cNvSpPr>
            <a:spLocks noGrp="1"/>
          </p:cNvSpPr>
          <p:nvPr>
            <p:ph type="title"/>
          </p:nvPr>
        </p:nvSpPr>
        <p:spPr/>
        <p:txBody>
          <a:bodyPr/>
          <a:lstStyle/>
          <a:p>
            <a:r>
              <a:rPr lang="nl-BE" dirty="0" smtClean="0"/>
              <a:t>Bestaanscirkels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32</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4154897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Ga op zoek met een cliënt naar welke deelidentiteiten die heeft. Mensen mogen nooit benaderd worden vanuit één bepaalde identiteit (vb. vluchteling, Turk, illegaal,…).</a:t>
            </a:r>
          </a:p>
          <a:p>
            <a:pPr marL="0" indent="0">
              <a:buNone/>
            </a:pPr>
            <a:r>
              <a:rPr lang="nl-BE" u="sng" dirty="0" smtClean="0"/>
              <a:t>Doel:</a:t>
            </a:r>
            <a:r>
              <a:rPr lang="nl-BE" dirty="0" smtClean="0"/>
              <a:t> zicht krijgen op de meervoudige multiculturele identiteit van iedere mens, doordat iedere mens behoort tot verschillende systemen.</a:t>
            </a:r>
          </a:p>
          <a:p>
            <a:pPr marL="0" indent="0">
              <a:buNone/>
            </a:pPr>
            <a:r>
              <a:rPr lang="nl-BE" i="1" dirty="0" smtClean="0"/>
              <a:t>Niet culturen, maar mensen ontmoeten elkaar</a:t>
            </a:r>
            <a:endParaRPr lang="nl-BE" i="1" dirty="0"/>
          </a:p>
        </p:txBody>
      </p:sp>
      <p:sp>
        <p:nvSpPr>
          <p:cNvPr id="3" name="Titel 2"/>
          <p:cNvSpPr>
            <a:spLocks noGrp="1"/>
          </p:cNvSpPr>
          <p:nvPr>
            <p:ph type="title"/>
          </p:nvPr>
        </p:nvSpPr>
        <p:spPr/>
        <p:txBody>
          <a:bodyPr/>
          <a:lstStyle/>
          <a:p>
            <a:r>
              <a:rPr lang="nl-BE" dirty="0" smtClean="0"/>
              <a:t>Identiteitscirkel</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33</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594367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47500" lnSpcReduction="20000"/>
          </a:bodyPr>
          <a:lstStyle/>
          <a:p>
            <a:pPr marL="0" indent="0">
              <a:buNone/>
            </a:pPr>
            <a:r>
              <a:rPr lang="nl-BE" sz="4200" dirty="0" smtClean="0"/>
              <a:t>Ga op zoek naar een dynamisch beeld van deelidentiteiten. Wie ben jij?</a:t>
            </a:r>
          </a:p>
          <a:p>
            <a:r>
              <a:rPr lang="nl-BE" dirty="0" smtClean="0"/>
              <a:t>Student</a:t>
            </a:r>
          </a:p>
          <a:p>
            <a:r>
              <a:rPr lang="nl-BE" dirty="0" smtClean="0"/>
              <a:t>Zus/broer</a:t>
            </a:r>
          </a:p>
          <a:p>
            <a:r>
              <a:rPr lang="nl-BE" dirty="0" smtClean="0"/>
              <a:t>Dochter/zoon</a:t>
            </a:r>
          </a:p>
          <a:p>
            <a:r>
              <a:rPr lang="nl-BE" dirty="0" smtClean="0"/>
              <a:t>Lief</a:t>
            </a:r>
          </a:p>
          <a:p>
            <a:r>
              <a:rPr lang="nl-BE" dirty="0" smtClean="0"/>
              <a:t>Vriend</a:t>
            </a:r>
          </a:p>
          <a:p>
            <a:r>
              <a:rPr lang="nl-BE" dirty="0" smtClean="0"/>
              <a:t>Chiroleider</a:t>
            </a:r>
          </a:p>
          <a:p>
            <a:r>
              <a:rPr lang="nl-BE" dirty="0" smtClean="0"/>
              <a:t>Pianospeler</a:t>
            </a:r>
          </a:p>
          <a:p>
            <a:r>
              <a:rPr lang="nl-BE" dirty="0" smtClean="0"/>
              <a:t>Lezer</a:t>
            </a:r>
          </a:p>
          <a:p>
            <a:r>
              <a:rPr lang="nl-BE" dirty="0" smtClean="0"/>
              <a:t>Buur</a:t>
            </a:r>
          </a:p>
          <a:p>
            <a:r>
              <a:rPr lang="nl-BE" dirty="0" smtClean="0"/>
              <a:t>Vrijwilliger</a:t>
            </a:r>
          </a:p>
          <a:p>
            <a:r>
              <a:rPr lang="nl-BE" dirty="0" smtClean="0"/>
              <a:t>…</a:t>
            </a:r>
          </a:p>
          <a:p>
            <a:pPr marL="0" indent="0">
              <a:buNone/>
            </a:pPr>
            <a:r>
              <a:rPr lang="nl-BE" sz="4200" dirty="0" smtClean="0"/>
              <a:t>Breng grotere en kleinere deelidentiteiten in beeld. Waar leeft er een wens om deelidentiteiten te versterken?</a:t>
            </a:r>
            <a:r>
              <a:rPr lang="nl-BE" sz="4200" dirty="0"/>
              <a:t> </a:t>
            </a:r>
            <a:endParaRPr lang="nl-BE" sz="4200" dirty="0" smtClean="0"/>
          </a:p>
          <a:p>
            <a:pPr marL="0" indent="0">
              <a:buNone/>
            </a:pPr>
            <a:r>
              <a:rPr lang="nl-BE" dirty="0" smtClean="0">
                <a:hlinkClick r:id="rId2"/>
              </a:rPr>
              <a:t>https</a:t>
            </a:r>
            <a:r>
              <a:rPr lang="nl-BE" dirty="0">
                <a:hlinkClick r:id="rId2"/>
              </a:rPr>
              <a:t>://</a:t>
            </a:r>
            <a:r>
              <a:rPr lang="nl-BE" dirty="0" smtClean="0">
                <a:hlinkClick r:id="rId2"/>
              </a:rPr>
              <a:t>www.facebook.com/ikkomvanver</a:t>
            </a:r>
            <a:endParaRPr lang="nl-BE" dirty="0" smtClean="0"/>
          </a:p>
          <a:p>
            <a:pPr marL="0" indent="0">
              <a:buNone/>
            </a:pPr>
            <a:endParaRPr lang="nl-BE" dirty="0"/>
          </a:p>
          <a:p>
            <a:pPr marL="0" indent="0">
              <a:buNone/>
            </a:pPr>
            <a:endParaRPr lang="nl-BE" dirty="0"/>
          </a:p>
        </p:txBody>
      </p:sp>
      <p:sp>
        <p:nvSpPr>
          <p:cNvPr id="3" name="Titel 2"/>
          <p:cNvSpPr>
            <a:spLocks noGrp="1"/>
          </p:cNvSpPr>
          <p:nvPr>
            <p:ph type="title"/>
          </p:nvPr>
        </p:nvSpPr>
        <p:spPr/>
        <p:txBody>
          <a:bodyPr/>
          <a:lstStyle/>
          <a:p>
            <a:r>
              <a:rPr lang="nl-BE" dirty="0" smtClean="0"/>
              <a:t>Identiteitscirkel</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34</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9952" y="1952738"/>
            <a:ext cx="2088232" cy="20792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hthoek 5"/>
          <p:cNvSpPr/>
          <p:nvPr/>
        </p:nvSpPr>
        <p:spPr>
          <a:xfrm>
            <a:off x="2286000" y="3105835"/>
            <a:ext cx="4572000" cy="369332"/>
          </a:xfrm>
          <a:prstGeom prst="rect">
            <a:avLst/>
          </a:prstGeom>
        </p:spPr>
        <p:txBody>
          <a:bodyPr>
            <a:spAutoFit/>
          </a:bodyPr>
          <a:lstStyle/>
          <a:p>
            <a:endParaRPr lang="nl-BE" dirty="0"/>
          </a:p>
        </p:txBody>
      </p:sp>
    </p:spTree>
    <p:extLst>
      <p:ext uri="{BB962C8B-B14F-4D97-AF65-F5344CB8AC3E}">
        <p14:creationId xmlns:p14="http://schemas.microsoft.com/office/powerpoint/2010/main" val="2479621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Welke rol speelt migratie in jouw leven? Welke rol speelt migratie in jouw familie?</a:t>
            </a:r>
          </a:p>
          <a:p>
            <a:r>
              <a:rPr lang="nl-BE" dirty="0" smtClean="0"/>
              <a:t>Denk eens na over de toekomst: welke sociaal werker wil jij zijn in deze superdiverse samenleving?</a:t>
            </a:r>
          </a:p>
          <a:p>
            <a:r>
              <a:rPr lang="nl-BE" dirty="0" smtClean="0"/>
              <a:t>Er zit veel winst in superdiversiteit. Kan jij dat zien?</a:t>
            </a:r>
          </a:p>
          <a:p>
            <a:r>
              <a:rPr lang="nl-BE" b="1" dirty="0" smtClean="0">
                <a:solidFill>
                  <a:srgbClr val="FF0000"/>
                </a:solidFill>
              </a:rPr>
              <a:t>Overwin je handelingsvrees!</a:t>
            </a:r>
            <a:endParaRPr lang="nl-BE" b="1" dirty="0">
              <a:solidFill>
                <a:srgbClr val="FF0000"/>
              </a:solidFill>
            </a:endParaRPr>
          </a:p>
        </p:txBody>
      </p:sp>
      <p:sp>
        <p:nvSpPr>
          <p:cNvPr id="3" name="Titel 2"/>
          <p:cNvSpPr>
            <a:spLocks noGrp="1"/>
          </p:cNvSpPr>
          <p:nvPr>
            <p:ph type="title"/>
          </p:nvPr>
        </p:nvSpPr>
        <p:spPr/>
        <p:txBody>
          <a:bodyPr/>
          <a:lstStyle/>
          <a:p>
            <a:r>
              <a:rPr lang="nl-BE" dirty="0" smtClean="0"/>
              <a:t>Huiswerk voor jou</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35</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446220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smtClean="0"/>
              <a:t>Vragen?</a:t>
            </a:r>
          </a:p>
          <a:p>
            <a:r>
              <a:rPr lang="nl-BE" dirty="0" smtClean="0"/>
              <a:t>Wat is superdiversiteit? </a:t>
            </a:r>
          </a:p>
          <a:p>
            <a:pPr marL="0" indent="0">
              <a:buNone/>
            </a:pPr>
            <a:r>
              <a:rPr lang="nl-BE" i="1" dirty="0" smtClean="0"/>
              <a:t>‘Sterke toename van het aantal mensen met een migratieachtergrond in onze steden. Het gaat om een veelheid van landen van herkomst, talen, culturen, religies, statuten en sociale posities. Dit zorgt voor diversiteit tussen groepen en gemeenschappen als binnen deze groepen en gemeenschappen. De complexiteit en interacties tussen al deze factoren is de kern van superdiversiteit.’ </a:t>
            </a:r>
            <a:r>
              <a:rPr lang="nl-BE" sz="2200" i="1" dirty="0" smtClean="0"/>
              <a:t>Dirk Geldof</a:t>
            </a:r>
            <a:endParaRPr lang="nl-BE" sz="2200" i="1" dirty="0"/>
          </a:p>
        </p:txBody>
      </p:sp>
      <p:sp>
        <p:nvSpPr>
          <p:cNvPr id="3" name="Titel 2"/>
          <p:cNvSpPr>
            <a:spLocks noGrp="1"/>
          </p:cNvSpPr>
          <p:nvPr>
            <p:ph type="title"/>
          </p:nvPr>
        </p:nvSpPr>
        <p:spPr/>
        <p:txBody>
          <a:bodyPr/>
          <a:lstStyle/>
          <a:p>
            <a:r>
              <a:rPr lang="nl-BE" dirty="0" smtClean="0"/>
              <a:t>Artikel: Armoede bij mensen met een migratieachtergrond</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602389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dirty="0" smtClean="0"/>
              <a:t>Het gevaar van het ‘enkelvoudig’ verhaal dat </a:t>
            </a:r>
            <a:r>
              <a:rPr lang="nl-BE" i="1" dirty="0" smtClean="0"/>
              <a:t>een verhaal </a:t>
            </a:r>
            <a:r>
              <a:rPr lang="nl-BE" dirty="0" smtClean="0"/>
              <a:t>tot </a:t>
            </a:r>
            <a:r>
              <a:rPr lang="nl-BE" b="1" dirty="0" smtClean="0"/>
              <a:t>HET verhaal </a:t>
            </a:r>
            <a:r>
              <a:rPr lang="nl-BE" dirty="0" smtClean="0"/>
              <a:t>maakt. </a:t>
            </a:r>
          </a:p>
          <a:p>
            <a:pPr marL="0" indent="0">
              <a:buNone/>
            </a:pPr>
            <a:r>
              <a:rPr lang="nl-BE" dirty="0" smtClean="0"/>
              <a:t>Het creëert stereotypen en het ontdoet mensen van hun waardigheid.</a:t>
            </a:r>
          </a:p>
          <a:p>
            <a:pPr marL="0" indent="0">
              <a:buNone/>
            </a:pPr>
            <a:r>
              <a:rPr lang="nl-BE" dirty="0" smtClean="0"/>
              <a:t>Eigen voorbeelden?</a:t>
            </a:r>
          </a:p>
          <a:p>
            <a:pPr marL="0" indent="0">
              <a:buNone/>
            </a:pPr>
            <a:r>
              <a:rPr lang="nl-BE" dirty="0" smtClean="0"/>
              <a:t>Stagevoorbeelden?</a:t>
            </a:r>
            <a:endParaRPr lang="nl-BE" dirty="0"/>
          </a:p>
        </p:txBody>
      </p:sp>
      <p:sp>
        <p:nvSpPr>
          <p:cNvPr id="3" name="Titel 2"/>
          <p:cNvSpPr>
            <a:spLocks noGrp="1"/>
          </p:cNvSpPr>
          <p:nvPr>
            <p:ph type="title"/>
          </p:nvPr>
        </p:nvSpPr>
        <p:spPr/>
        <p:txBody>
          <a:bodyPr/>
          <a:lstStyle/>
          <a:p>
            <a:r>
              <a:rPr lang="nl-BE" dirty="0" smtClean="0"/>
              <a:t>Film </a:t>
            </a:r>
            <a:r>
              <a:rPr lang="nl-BE" dirty="0" err="1" smtClean="0"/>
              <a:t>Chimamanda</a:t>
            </a:r>
            <a:r>
              <a:rPr lang="nl-BE" dirty="0" smtClean="0"/>
              <a:t> </a:t>
            </a:r>
            <a:r>
              <a:rPr lang="nl-BE" dirty="0" err="1" smtClean="0"/>
              <a:t>Adichie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5</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924115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marL="0" indent="0">
              <a:buNone/>
            </a:pPr>
            <a:r>
              <a:rPr lang="nl-BE" dirty="0" smtClean="0"/>
              <a:t>Professionele kennis </a:t>
            </a:r>
          </a:p>
          <a:p>
            <a:pPr marL="742950" lvl="1" indent="-342900"/>
            <a:r>
              <a:rPr lang="nl-BE" dirty="0" smtClean="0"/>
              <a:t>Kennis sociale kaart</a:t>
            </a:r>
          </a:p>
          <a:p>
            <a:pPr marL="742950" lvl="1" indent="-342900"/>
            <a:r>
              <a:rPr lang="nl-BE" dirty="0" smtClean="0"/>
              <a:t>Kennis over rechten, regelgeving, procedures</a:t>
            </a:r>
          </a:p>
          <a:p>
            <a:pPr marL="742950" lvl="1" indent="-342900"/>
            <a:r>
              <a:rPr lang="nl-BE" dirty="0" smtClean="0"/>
              <a:t>Kennis over sociale en psychologische processen en problemen</a:t>
            </a:r>
          </a:p>
          <a:p>
            <a:pPr marL="742950" lvl="1" indent="-342900"/>
            <a:r>
              <a:rPr lang="nl-BE" dirty="0" smtClean="0"/>
              <a:t>Kennis over hulpverleningsprocessen en methodieken</a:t>
            </a:r>
          </a:p>
          <a:p>
            <a:pPr marL="0" indent="0">
              <a:buNone/>
            </a:pPr>
            <a:r>
              <a:rPr lang="nl-BE" dirty="0" smtClean="0"/>
              <a:t>Basishouding</a:t>
            </a:r>
          </a:p>
          <a:p>
            <a:pPr marL="400050" lvl="1" indent="0">
              <a:buNone/>
            </a:pPr>
            <a:r>
              <a:rPr lang="nl-BE" dirty="0" smtClean="0"/>
              <a:t>-Open en respectvolle houding</a:t>
            </a:r>
          </a:p>
          <a:p>
            <a:pPr marL="400050" lvl="1" indent="0">
              <a:buNone/>
            </a:pPr>
            <a:r>
              <a:rPr lang="nl-BE" dirty="0" smtClean="0"/>
              <a:t>-Je willen (en kunnen) verplaatsen in het perspectief van andere mensen</a:t>
            </a:r>
            <a:endParaRPr lang="nl-BE" dirty="0"/>
          </a:p>
          <a:p>
            <a:pPr marL="742950" lvl="1" indent="-342900"/>
            <a:endParaRPr lang="nl-BE" dirty="0"/>
          </a:p>
        </p:txBody>
      </p:sp>
      <p:sp>
        <p:nvSpPr>
          <p:cNvPr id="3" name="Titel 2"/>
          <p:cNvSpPr>
            <a:spLocks noGrp="1"/>
          </p:cNvSpPr>
          <p:nvPr>
            <p:ph type="title"/>
          </p:nvPr>
        </p:nvSpPr>
        <p:spPr/>
        <p:txBody>
          <a:bodyPr/>
          <a:lstStyle/>
          <a:p>
            <a:r>
              <a:rPr lang="nl-BE" dirty="0" smtClean="0"/>
              <a:t>Wat zit al in jouw gereedschapskoffer?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6</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18421398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r>
              <a:rPr lang="nl-BE" i="1" dirty="0" smtClean="0"/>
              <a:t>Veel mensen hebben zo de idee van dat ze profiteren en dat ze naar hier komen voor geld. Ik denk dan altijd bij mezelf: ‘Als je nu zelf 2 seconden in die mensen hun plaats zou staan en je zou daar in Syrië zitten, en alles wordt daar afgenomen van u. Wat zou jij dan doen? Jij zou toch ook hetzelfde doen? Jij zou dat ook willen.’ </a:t>
            </a:r>
            <a:r>
              <a:rPr lang="nl-BE" sz="2000" i="1" dirty="0" smtClean="0"/>
              <a:t>(Sociaal werker, De Sloep)</a:t>
            </a:r>
            <a:endParaRPr lang="nl-BE" sz="2000" i="1" dirty="0"/>
          </a:p>
        </p:txBody>
      </p:sp>
      <p:sp>
        <p:nvSpPr>
          <p:cNvPr id="3" name="Titel 2"/>
          <p:cNvSpPr>
            <a:spLocks noGrp="1"/>
          </p:cNvSpPr>
          <p:nvPr>
            <p:ph type="title"/>
          </p:nvPr>
        </p:nvSpPr>
        <p:spPr/>
        <p:txBody>
          <a:bodyPr/>
          <a:lstStyle/>
          <a:p>
            <a:r>
              <a:rPr lang="nl-BE" dirty="0" smtClean="0"/>
              <a:t>Basishouding</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7</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2888992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smtClean="0"/>
              <a:t>Veel professionals kennen een soort handelingsvrees als ze geconfronteerd worden met mensen die erg van de sociaal werker verschillen.</a:t>
            </a:r>
          </a:p>
          <a:p>
            <a:r>
              <a:rPr lang="nl-BE" dirty="0" smtClean="0"/>
              <a:t>Nochtans is vanuit een sterke basishouding en met professionele kennis al veel mogelijk!</a:t>
            </a:r>
          </a:p>
          <a:p>
            <a:r>
              <a:rPr lang="nl-BE" dirty="0" smtClean="0"/>
              <a:t>Nieuwsgierig zijn en bevragen!</a:t>
            </a:r>
          </a:p>
          <a:p>
            <a:pPr marL="0" indent="0">
              <a:buNone/>
            </a:pPr>
            <a:endParaRPr lang="nl-BE" dirty="0"/>
          </a:p>
        </p:txBody>
      </p:sp>
      <p:sp>
        <p:nvSpPr>
          <p:cNvPr id="3" name="Titel 2"/>
          <p:cNvSpPr>
            <a:spLocks noGrp="1"/>
          </p:cNvSpPr>
          <p:nvPr>
            <p:ph type="title"/>
          </p:nvPr>
        </p:nvSpPr>
        <p:spPr/>
        <p:txBody>
          <a:bodyPr/>
          <a:lstStyle/>
          <a:p>
            <a:r>
              <a:rPr lang="nl-BE" dirty="0" smtClean="0"/>
              <a:t>Overwin je handelingsvrees!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8</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8010447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pPr marL="0" indent="0">
              <a:buNone/>
            </a:pPr>
            <a:r>
              <a:rPr lang="nl-BE" i="1" dirty="0" smtClean="0"/>
              <a:t>‘Ik ken daar niets van’ is een angst die hulpverleners vaak ervaren. Die moet je gewoon van je afschudden. Daar loopt het mis, bij die angst. Wij merken soms dat mensen naar onze organisatie worden gestuurd omdat ze een andere taal of een andere cultuur hebben, maar dat zij met vragen zitten die niet bij onze werking horen. Er zijn veel hulpverleners die er niet aan willen beginnen. Waarom kunnen ze wel werken met problematieken van Belgische mensen? (</a:t>
            </a:r>
            <a:r>
              <a:rPr lang="nl-BE" sz="2200" i="1" dirty="0" smtClean="0"/>
              <a:t>Sociaal werker, focusgroep)</a:t>
            </a:r>
            <a:endParaRPr lang="nl-BE" sz="2200" i="1" dirty="0"/>
          </a:p>
        </p:txBody>
      </p:sp>
      <p:sp>
        <p:nvSpPr>
          <p:cNvPr id="3" name="Titel 2"/>
          <p:cNvSpPr>
            <a:spLocks noGrp="1"/>
          </p:cNvSpPr>
          <p:nvPr>
            <p:ph type="title"/>
          </p:nvPr>
        </p:nvSpPr>
        <p:spPr/>
        <p:txBody>
          <a:bodyPr/>
          <a:lstStyle/>
          <a:p>
            <a:r>
              <a:rPr lang="nl-BE" dirty="0" smtClean="0"/>
              <a:t>Handelingsvrees</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9</a:t>
            </a:fld>
            <a:endParaRPr lang="nl-BE" dirty="0"/>
          </a:p>
        </p:txBody>
      </p:sp>
      <p:sp>
        <p:nvSpPr>
          <p:cNvPr id="5" name="Tijdelijke aanduiding voor voettekst 4"/>
          <p:cNvSpPr>
            <a:spLocks noGrp="1"/>
          </p:cNvSpPr>
          <p:nvPr>
            <p:ph type="ftr" sz="quarter" idx="12"/>
          </p:nvPr>
        </p:nvSpPr>
        <p:spPr/>
        <p:txBody>
          <a:bodyPr/>
          <a:lstStyle/>
          <a:p>
            <a:r>
              <a:rPr lang="nl-BE" smtClean="0"/>
              <a:t>cultuursensitief hulpverlenen</a:t>
            </a:r>
            <a:endParaRPr lang="nl-BE" dirty="0"/>
          </a:p>
        </p:txBody>
      </p:sp>
    </p:spTree>
    <p:extLst>
      <p:ext uri="{BB962C8B-B14F-4D97-AF65-F5344CB8AC3E}">
        <p14:creationId xmlns:p14="http://schemas.microsoft.com/office/powerpoint/2010/main" val="392651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cultuursensitief hulpverlenen">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cultuursensitief hulpverlenen</Template>
  <TotalTime>297</TotalTime>
  <Words>2225</Words>
  <Application>Microsoft Office PowerPoint</Application>
  <PresentationFormat>Diavoorstelling (4:3)</PresentationFormat>
  <Paragraphs>256</Paragraphs>
  <Slides>35</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35</vt:i4>
      </vt:variant>
    </vt:vector>
  </HeadingPairs>
  <TitlesOfParts>
    <vt:vector size="40" baseType="lpstr">
      <vt:lpstr>Arial</vt:lpstr>
      <vt:lpstr>Calibri</vt:lpstr>
      <vt:lpstr>Trebuchet MS</vt:lpstr>
      <vt:lpstr>Verdana</vt:lpstr>
      <vt:lpstr>cultuursensitief hulpverlenen</vt:lpstr>
      <vt:lpstr>Cultuursensitief hulpverlenen</vt:lpstr>
      <vt:lpstr>Topics</vt:lpstr>
      <vt:lpstr>Evaluatie</vt:lpstr>
      <vt:lpstr>Artikel: Armoede bij mensen met een migratieachtergrond</vt:lpstr>
      <vt:lpstr>Film Chimamanda Adichie</vt:lpstr>
      <vt:lpstr>Wat zit al in jouw gereedschapskoffer?</vt:lpstr>
      <vt:lpstr>Basishouding</vt:lpstr>
      <vt:lpstr>Overwin je handelingsvrees!</vt:lpstr>
      <vt:lpstr>Handelingsvrees</vt:lpstr>
      <vt:lpstr>Nieuw materiaal voor de gereedschapskoffer</vt:lpstr>
      <vt:lpstr>Aandacht voor de specifieke  leefwereld</vt:lpstr>
      <vt:lpstr>Aandacht voor de specifieke leefwereld</vt:lpstr>
      <vt:lpstr>Aandacht voor de specifieke leefwereld</vt:lpstr>
      <vt:lpstr>Inzicht in de werking van verschil</vt:lpstr>
      <vt:lpstr>Verschillen in maatschappelijke positie</vt:lpstr>
      <vt:lpstr>Verschillen in culturele referentiekaders</vt:lpstr>
      <vt:lpstr>Kritisch zijn voor de samenleving</vt:lpstr>
      <vt:lpstr>Kritisch zijn voor de samenleving</vt:lpstr>
      <vt:lpstr>Nieuw materiaal voor de gereedschapskoffer</vt:lpstr>
      <vt:lpstr>Nieuw materiaal voor de gereedschapskoffer</vt:lpstr>
      <vt:lpstr>Omgaan met diversiteit</vt:lpstr>
      <vt:lpstr>Communicatieve vaardigheden</vt:lpstr>
      <vt:lpstr>Communicatieve vaardigheden</vt:lpstr>
      <vt:lpstr>Nieuw materiaal voor de gereedschapskoffer</vt:lpstr>
      <vt:lpstr>Life line event</vt:lpstr>
      <vt:lpstr>Life line event</vt:lpstr>
      <vt:lpstr>Life line event</vt:lpstr>
      <vt:lpstr>Bestaanscirkels</vt:lpstr>
      <vt:lpstr>Bestaanscirkels</vt:lpstr>
      <vt:lpstr>Bestaanscirkels</vt:lpstr>
      <vt:lpstr>Bestaanscirkels</vt:lpstr>
      <vt:lpstr>Bestaanscirkels</vt:lpstr>
      <vt:lpstr>Identiteitscirkel</vt:lpstr>
      <vt:lpstr>Identiteitscirkel</vt:lpstr>
      <vt:lpstr>Huiswerk voor jou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Culruursensitief hulpverlenen</dc:title>
  <dc:creator>Chronos</dc:creator>
  <cp:lastModifiedBy>Flamingo 1</cp:lastModifiedBy>
  <cp:revision>34</cp:revision>
  <dcterms:created xsi:type="dcterms:W3CDTF">2015-10-21T07:41:16Z</dcterms:created>
  <dcterms:modified xsi:type="dcterms:W3CDTF">2015-10-22T06:23:40Z</dcterms:modified>
</cp:coreProperties>
</file>